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Open Sans" panose="020B0606030504020204" pitchFamily="34" charset="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5" d="100"/>
          <a:sy n="65" d="100"/>
        </p:scale>
        <p:origin x="83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498445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155746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Gesture Genie: ASL to Speech Conversion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914078"/>
            <a:ext cx="7556421" cy="43155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i="1" dirty="0"/>
              <a:t>Gesture Genie: Sign to Speech Translator</a:t>
            </a:r>
            <a:r>
              <a:rPr lang="en-US" dirty="0"/>
              <a:t> is an assistive technology project designed to bridge the communication gap between the deaf/mute community and the hearing population. The system leverages computer vision and deep learning techniques to recognize American Sign Language (ASL) gestures and convert them into real-time speech output. The system recognizes static hand signs representing alphabets and converts them into spoken words through a simple and user-friendly desktop interface. The solution provides high accuracy, swift response time, and practical usability for real-world scenarios. 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0154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4384" y="3418999"/>
            <a:ext cx="9401651" cy="7003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Conclusion &amp; Future Scope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784384" y="5464016"/>
            <a:ext cx="3013234" cy="224076"/>
          </a:xfrm>
          <a:prstGeom prst="roundRect">
            <a:avLst>
              <a:gd name="adj" fmla="val 42010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" name="Text 2"/>
          <p:cNvSpPr/>
          <p:nvPr/>
        </p:nvSpPr>
        <p:spPr>
          <a:xfrm>
            <a:off x="784384" y="6024205"/>
            <a:ext cx="3013234" cy="7003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Effective Communication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84384" y="6858953"/>
            <a:ext cx="3013234" cy="7169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Gesture Genie serves as an effective tool for ASL users.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133731" y="5127784"/>
            <a:ext cx="3013353" cy="224076"/>
          </a:xfrm>
          <a:prstGeom prst="roundRect">
            <a:avLst>
              <a:gd name="adj" fmla="val 42010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8" name="Text 5"/>
          <p:cNvSpPr/>
          <p:nvPr/>
        </p:nvSpPr>
        <p:spPr>
          <a:xfrm>
            <a:off x="4133731" y="5687973"/>
            <a:ext cx="2801541" cy="3501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NLP Integration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133731" y="6172557"/>
            <a:ext cx="3013353" cy="10754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Future enhancements include NLP for phrase prediction.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483197" y="4791551"/>
            <a:ext cx="3013353" cy="224076"/>
          </a:xfrm>
          <a:prstGeom prst="roundRect">
            <a:avLst>
              <a:gd name="adj" fmla="val 42010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1" name="Text 8"/>
          <p:cNvSpPr/>
          <p:nvPr/>
        </p:nvSpPr>
        <p:spPr>
          <a:xfrm>
            <a:off x="7483197" y="5351740"/>
            <a:ext cx="3013353" cy="10504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Deployment &amp; Dynamic Gestures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483197" y="6536650"/>
            <a:ext cx="3013353" cy="10754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Plan for mobile/web deployment and dynamic gesture recognition.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10832663" y="4455438"/>
            <a:ext cx="3013353" cy="224076"/>
          </a:xfrm>
          <a:prstGeom prst="roundRect">
            <a:avLst>
              <a:gd name="adj" fmla="val 42010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4" name="Text 11"/>
          <p:cNvSpPr/>
          <p:nvPr/>
        </p:nvSpPr>
        <p:spPr>
          <a:xfrm>
            <a:off x="10832663" y="5015627"/>
            <a:ext cx="2801541" cy="3501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Social Impact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0832663" y="5500211"/>
            <a:ext cx="3013353" cy="7169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Enables greater inclusivity and independence for users.</a:t>
            </a:r>
            <a:endParaRPr lang="en-US" sz="175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BDD79BF-C959-2B28-890D-080235BBD3E8}"/>
              </a:ext>
            </a:extLst>
          </p:cNvPr>
          <p:cNvSpPr/>
          <p:nvPr/>
        </p:nvSpPr>
        <p:spPr>
          <a:xfrm>
            <a:off x="12667786" y="7716644"/>
            <a:ext cx="1940312" cy="4906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737473"/>
            <a:ext cx="5387102" cy="673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Introduction</a:t>
            </a:r>
            <a:endParaRPr lang="en-US" sz="42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1734026"/>
            <a:ext cx="1077397" cy="158615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194322" y="1949410"/>
            <a:ext cx="4172664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Communication Barriers</a:t>
            </a:r>
            <a:endParaRPr lang="en-US" sz="2100" dirty="0"/>
          </a:p>
        </p:txBody>
      </p:sp>
      <p:sp>
        <p:nvSpPr>
          <p:cNvPr id="6" name="Text 2"/>
          <p:cNvSpPr/>
          <p:nvPr/>
        </p:nvSpPr>
        <p:spPr>
          <a:xfrm>
            <a:off x="2194322" y="2415183"/>
            <a:ext cx="6155888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Deaf and mute individuals face significant communication challenges.</a:t>
            </a:r>
            <a:endParaRPr lang="en-US" sz="16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3320177"/>
            <a:ext cx="1077397" cy="158615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194322" y="3535561"/>
            <a:ext cx="4572119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Sign Language Importance</a:t>
            </a:r>
            <a:endParaRPr lang="en-US" sz="2100" dirty="0"/>
          </a:p>
        </p:txBody>
      </p:sp>
      <p:sp>
        <p:nvSpPr>
          <p:cNvPr id="9" name="Text 4"/>
          <p:cNvSpPr/>
          <p:nvPr/>
        </p:nvSpPr>
        <p:spPr>
          <a:xfrm>
            <a:off x="2194322" y="4001333"/>
            <a:ext cx="6155888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Sign language is vital for expression, but not universally understood.</a:t>
            </a:r>
            <a:endParaRPr lang="en-US" sz="16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4906328"/>
            <a:ext cx="1077397" cy="129290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194322" y="5121712"/>
            <a:ext cx="4564856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Real-time Translation Need</a:t>
            </a:r>
            <a:endParaRPr lang="en-US" sz="2100" dirty="0"/>
          </a:p>
        </p:txBody>
      </p:sp>
      <p:sp>
        <p:nvSpPr>
          <p:cNvPr id="12" name="Text 6"/>
          <p:cNvSpPr/>
          <p:nvPr/>
        </p:nvSpPr>
        <p:spPr>
          <a:xfrm>
            <a:off x="2194322" y="5587484"/>
            <a:ext cx="6155888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Real-time ASL to speech translation is crucial.</a:t>
            </a:r>
            <a:endParaRPr lang="en-US" sz="16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3790" y="6199227"/>
            <a:ext cx="1077397" cy="1292900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2194322" y="6414611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Project Goal</a:t>
            </a:r>
            <a:endParaRPr lang="en-US" sz="2100" dirty="0"/>
          </a:p>
        </p:txBody>
      </p:sp>
      <p:sp>
        <p:nvSpPr>
          <p:cNvPr id="15" name="Text 8"/>
          <p:cNvSpPr/>
          <p:nvPr/>
        </p:nvSpPr>
        <p:spPr>
          <a:xfrm>
            <a:off x="2194322" y="6880384"/>
            <a:ext cx="6155888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Our project aims to bridge this communication gap using AI.</a:t>
            </a:r>
            <a:endParaRPr lang="en-US" sz="16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892260"/>
            <a:ext cx="700158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Problem Statement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941201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5260" y="2983706"/>
            <a:ext cx="340162" cy="42529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017306" y="3019068"/>
            <a:ext cx="289941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ASL Understanding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7017306" y="3863816"/>
            <a:ext cx="289941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Limited understanding of ASL among the general population.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10200203" y="2941201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85274" y="2983706"/>
            <a:ext cx="340162" cy="42529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0937319" y="3019068"/>
            <a:ext cx="289941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Interpreter Limitations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10937319" y="3863816"/>
            <a:ext cx="289941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Human interpreters are costly and not always available.</a:t>
            </a:r>
            <a:endParaRPr lang="en-US" sz="1750" dirty="0"/>
          </a:p>
        </p:txBody>
      </p:sp>
      <p:sp>
        <p:nvSpPr>
          <p:cNvPr id="12" name="Shape 7"/>
          <p:cNvSpPr/>
          <p:nvPr/>
        </p:nvSpPr>
        <p:spPr>
          <a:xfrm>
            <a:off x="6280190" y="540615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65260" y="5448657"/>
            <a:ext cx="340162" cy="425291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017306" y="548401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Tech Solutions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7017306" y="5974437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Need for affordable, real-time, and scalable technology.</a:t>
            </a:r>
            <a:endParaRPr lang="en-US" sz="175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BD5AAAB-B0E8-2F13-A45E-D8A63D4C4A12}"/>
              </a:ext>
            </a:extLst>
          </p:cNvPr>
          <p:cNvSpPr/>
          <p:nvPr/>
        </p:nvSpPr>
        <p:spPr>
          <a:xfrm>
            <a:off x="12667786" y="7716644"/>
            <a:ext cx="1940312" cy="4906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76618" y="622340"/>
            <a:ext cx="6499741" cy="7055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Project Objectives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276618" y="1666518"/>
            <a:ext cx="7563564" cy="1315879"/>
          </a:xfrm>
          <a:prstGeom prst="roundRect">
            <a:avLst>
              <a:gd name="adj" fmla="val 7206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" name="Text 2"/>
          <p:cNvSpPr/>
          <p:nvPr/>
        </p:nvSpPr>
        <p:spPr>
          <a:xfrm>
            <a:off x="6509980" y="1899880"/>
            <a:ext cx="3627358" cy="352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Gesture Recognition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09980" y="2387918"/>
            <a:ext cx="7096839" cy="3611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Achieve real-time ASL gesture recognition.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6276618" y="3208139"/>
            <a:ext cx="7563564" cy="1315879"/>
          </a:xfrm>
          <a:prstGeom prst="roundRect">
            <a:avLst>
              <a:gd name="adj" fmla="val 7206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8" name="Text 5"/>
          <p:cNvSpPr/>
          <p:nvPr/>
        </p:nvSpPr>
        <p:spPr>
          <a:xfrm>
            <a:off x="6509980" y="3441502"/>
            <a:ext cx="3395782" cy="352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Speech Conversion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6509980" y="3929539"/>
            <a:ext cx="7096839" cy="3611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Convert recognized signs directly into spoken words.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76618" y="4749760"/>
            <a:ext cx="7563564" cy="1315879"/>
          </a:xfrm>
          <a:prstGeom prst="roundRect">
            <a:avLst>
              <a:gd name="adj" fmla="val 7206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1" name="Text 8"/>
          <p:cNvSpPr/>
          <p:nvPr/>
        </p:nvSpPr>
        <p:spPr>
          <a:xfrm>
            <a:off x="6509980" y="4983123"/>
            <a:ext cx="2822258" cy="352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Web-based UI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09980" y="5471160"/>
            <a:ext cx="7096839" cy="3611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Develop an intuitive web-based user interface.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6276618" y="6291382"/>
            <a:ext cx="7563564" cy="1315879"/>
          </a:xfrm>
          <a:prstGeom prst="roundRect">
            <a:avLst>
              <a:gd name="adj" fmla="val 7206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4" name="Text 11"/>
          <p:cNvSpPr/>
          <p:nvPr/>
        </p:nvSpPr>
        <p:spPr>
          <a:xfrm>
            <a:off x="6509980" y="6524744"/>
            <a:ext cx="5139452" cy="352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Accessibility &amp; Expandability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6509980" y="7012781"/>
            <a:ext cx="7096839" cy="3611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Ensure wide accessibility and future expandability.</a:t>
            </a:r>
            <a:endParaRPr lang="en-US" sz="175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F3A1442-AD6A-62AC-0B98-350B94E1F9A0}"/>
              </a:ext>
            </a:extLst>
          </p:cNvPr>
          <p:cNvSpPr/>
          <p:nvPr/>
        </p:nvSpPr>
        <p:spPr>
          <a:xfrm>
            <a:off x="12667786" y="7716644"/>
            <a:ext cx="1940312" cy="4906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691753"/>
            <a:ext cx="7556421" cy="13468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Methodology Overview</a:t>
            </a:r>
            <a:endParaRPr lang="en-US" sz="4200" dirty="0"/>
          </a:p>
        </p:txBody>
      </p:sp>
      <p:sp>
        <p:nvSpPr>
          <p:cNvPr id="4" name="Shape 1"/>
          <p:cNvSpPr/>
          <p:nvPr/>
        </p:nvSpPr>
        <p:spPr>
          <a:xfrm>
            <a:off x="1036201" y="2361724"/>
            <a:ext cx="30480" cy="5176004"/>
          </a:xfrm>
          <a:prstGeom prst="roundRect">
            <a:avLst>
              <a:gd name="adj" fmla="val 296930"/>
            </a:avLst>
          </a:prstGeom>
          <a:solidFill>
            <a:srgbClr val="BCDBD4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Shape 2"/>
          <p:cNvSpPr/>
          <p:nvPr/>
        </p:nvSpPr>
        <p:spPr>
          <a:xfrm>
            <a:off x="1248132" y="2588895"/>
            <a:ext cx="646390" cy="30480"/>
          </a:xfrm>
          <a:prstGeom prst="roundRect">
            <a:avLst>
              <a:gd name="adj" fmla="val 296930"/>
            </a:avLst>
          </a:prstGeom>
          <a:solidFill>
            <a:srgbClr val="BCDBD4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Shape 3"/>
          <p:cNvSpPr/>
          <p:nvPr/>
        </p:nvSpPr>
        <p:spPr>
          <a:xfrm>
            <a:off x="793790" y="2361724"/>
            <a:ext cx="484823" cy="484823"/>
          </a:xfrm>
          <a:prstGeom prst="roundRect">
            <a:avLst>
              <a:gd name="adj" fmla="val 18667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7" name="Text 4"/>
          <p:cNvSpPr/>
          <p:nvPr/>
        </p:nvSpPr>
        <p:spPr>
          <a:xfrm>
            <a:off x="874633" y="2402145"/>
            <a:ext cx="323136" cy="4039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1</a:t>
            </a:r>
            <a:endParaRPr lang="en-US" sz="2500" dirty="0"/>
          </a:p>
        </p:txBody>
      </p:sp>
      <p:sp>
        <p:nvSpPr>
          <p:cNvPr id="8" name="Text 5"/>
          <p:cNvSpPr/>
          <p:nvPr/>
        </p:nvSpPr>
        <p:spPr>
          <a:xfrm>
            <a:off x="2113598" y="2435781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Input</a:t>
            </a:r>
            <a:endParaRPr lang="en-US" sz="2100" dirty="0"/>
          </a:p>
        </p:txBody>
      </p:sp>
      <p:sp>
        <p:nvSpPr>
          <p:cNvPr id="9" name="Text 6"/>
          <p:cNvSpPr/>
          <p:nvPr/>
        </p:nvSpPr>
        <p:spPr>
          <a:xfrm>
            <a:off x="2113598" y="2901553"/>
            <a:ext cx="6236613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Live video feed of hand gestures.</a:t>
            </a: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1248132" y="3904417"/>
            <a:ext cx="646390" cy="30480"/>
          </a:xfrm>
          <a:prstGeom prst="roundRect">
            <a:avLst>
              <a:gd name="adj" fmla="val 296930"/>
            </a:avLst>
          </a:prstGeom>
          <a:solidFill>
            <a:srgbClr val="BCDBD4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1" name="Shape 8"/>
          <p:cNvSpPr/>
          <p:nvPr/>
        </p:nvSpPr>
        <p:spPr>
          <a:xfrm>
            <a:off x="793790" y="3677245"/>
            <a:ext cx="484823" cy="484823"/>
          </a:xfrm>
          <a:prstGeom prst="roundRect">
            <a:avLst>
              <a:gd name="adj" fmla="val 18667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2" name="Text 9"/>
          <p:cNvSpPr/>
          <p:nvPr/>
        </p:nvSpPr>
        <p:spPr>
          <a:xfrm>
            <a:off x="874633" y="3717667"/>
            <a:ext cx="323136" cy="4039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2</a:t>
            </a:r>
            <a:endParaRPr lang="en-US" sz="2500" dirty="0"/>
          </a:p>
        </p:txBody>
      </p:sp>
      <p:sp>
        <p:nvSpPr>
          <p:cNvPr id="13" name="Text 10"/>
          <p:cNvSpPr/>
          <p:nvPr/>
        </p:nvSpPr>
        <p:spPr>
          <a:xfrm>
            <a:off x="2113598" y="3751302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Processing</a:t>
            </a:r>
            <a:endParaRPr lang="en-US" sz="2100" dirty="0"/>
          </a:p>
        </p:txBody>
      </p:sp>
      <p:sp>
        <p:nvSpPr>
          <p:cNvPr id="14" name="Text 11"/>
          <p:cNvSpPr/>
          <p:nvPr/>
        </p:nvSpPr>
        <p:spPr>
          <a:xfrm>
            <a:off x="2113598" y="4217075"/>
            <a:ext cx="6236613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700"/>
              </a:lnSpc>
            </a:pPr>
            <a:r>
              <a:rPr lang="en-US" sz="165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Hand landmark detection, gesture classification performed using </a:t>
            </a:r>
            <a:r>
              <a:rPr lang="en-US" sz="165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MobileNet</a:t>
            </a:r>
            <a:endParaRPr lang="en-US" sz="165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5" name="Shape 12"/>
          <p:cNvSpPr/>
          <p:nvPr/>
        </p:nvSpPr>
        <p:spPr>
          <a:xfrm>
            <a:off x="1248132" y="5564743"/>
            <a:ext cx="646390" cy="30480"/>
          </a:xfrm>
          <a:prstGeom prst="roundRect">
            <a:avLst>
              <a:gd name="adj" fmla="val 296930"/>
            </a:avLst>
          </a:prstGeom>
          <a:solidFill>
            <a:srgbClr val="BCDBD4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6" name="Shape 13"/>
          <p:cNvSpPr/>
          <p:nvPr/>
        </p:nvSpPr>
        <p:spPr>
          <a:xfrm>
            <a:off x="793790" y="5337572"/>
            <a:ext cx="484823" cy="484823"/>
          </a:xfrm>
          <a:prstGeom prst="roundRect">
            <a:avLst>
              <a:gd name="adj" fmla="val 18667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7" name="Text 14"/>
          <p:cNvSpPr/>
          <p:nvPr/>
        </p:nvSpPr>
        <p:spPr>
          <a:xfrm>
            <a:off x="874633" y="5377994"/>
            <a:ext cx="323136" cy="4039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3</a:t>
            </a:r>
            <a:endParaRPr lang="en-US" sz="2500" dirty="0"/>
          </a:p>
        </p:txBody>
      </p:sp>
      <p:sp>
        <p:nvSpPr>
          <p:cNvPr id="18" name="Text 15"/>
          <p:cNvSpPr/>
          <p:nvPr/>
        </p:nvSpPr>
        <p:spPr>
          <a:xfrm>
            <a:off x="2113598" y="5411629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Output</a:t>
            </a:r>
            <a:endParaRPr lang="en-US" sz="2100" dirty="0"/>
          </a:p>
        </p:txBody>
      </p:sp>
      <p:sp>
        <p:nvSpPr>
          <p:cNvPr id="19" name="Text 16"/>
          <p:cNvSpPr/>
          <p:nvPr/>
        </p:nvSpPr>
        <p:spPr>
          <a:xfrm>
            <a:off x="2113598" y="5877401"/>
            <a:ext cx="6236613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Spoken words generated via Text-to-Speech (TTS).</a:t>
            </a:r>
            <a:endParaRPr lang="en-US" sz="1650" dirty="0"/>
          </a:p>
        </p:txBody>
      </p:sp>
      <p:sp>
        <p:nvSpPr>
          <p:cNvPr id="20" name="Shape 17"/>
          <p:cNvSpPr/>
          <p:nvPr/>
        </p:nvSpPr>
        <p:spPr>
          <a:xfrm>
            <a:off x="1248132" y="6880265"/>
            <a:ext cx="646390" cy="30480"/>
          </a:xfrm>
          <a:prstGeom prst="roundRect">
            <a:avLst>
              <a:gd name="adj" fmla="val 296930"/>
            </a:avLst>
          </a:prstGeom>
          <a:solidFill>
            <a:srgbClr val="BCDBD4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21" name="Shape 18"/>
          <p:cNvSpPr/>
          <p:nvPr/>
        </p:nvSpPr>
        <p:spPr>
          <a:xfrm>
            <a:off x="793790" y="6653093"/>
            <a:ext cx="484823" cy="484823"/>
          </a:xfrm>
          <a:prstGeom prst="roundRect">
            <a:avLst>
              <a:gd name="adj" fmla="val 18667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22" name="Text 19"/>
          <p:cNvSpPr/>
          <p:nvPr/>
        </p:nvSpPr>
        <p:spPr>
          <a:xfrm>
            <a:off x="874633" y="6693515"/>
            <a:ext cx="323136" cy="4039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4</a:t>
            </a:r>
            <a:endParaRPr lang="en-US" sz="2500" dirty="0"/>
          </a:p>
        </p:txBody>
      </p:sp>
      <p:sp>
        <p:nvSpPr>
          <p:cNvPr id="23" name="Text 20"/>
          <p:cNvSpPr/>
          <p:nvPr/>
        </p:nvSpPr>
        <p:spPr>
          <a:xfrm>
            <a:off x="2113598" y="6727150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Tools</a:t>
            </a:r>
            <a:endParaRPr lang="en-US" sz="2100" dirty="0"/>
          </a:p>
        </p:txBody>
      </p:sp>
      <p:sp>
        <p:nvSpPr>
          <p:cNvPr id="24" name="Text 21"/>
          <p:cNvSpPr/>
          <p:nvPr/>
        </p:nvSpPr>
        <p:spPr>
          <a:xfrm>
            <a:off x="2113598" y="7192923"/>
            <a:ext cx="6236613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Python, OpenCV, TensorFlow, Teachable Machine, Flask.</a:t>
            </a:r>
            <a:endParaRPr lang="en-US" sz="16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5110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System Design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857256" y="28615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Data Collection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351967"/>
            <a:ext cx="389870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Gather and preprocess gesture data for training.</a:t>
            </a:r>
            <a:endParaRPr lang="en-US" sz="17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6731" y="3176588"/>
            <a:ext cx="339328" cy="42422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937790" y="28615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Model Training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9937790" y="3351967"/>
            <a:ext cx="3898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Train AI models using CNN Architecture (</a:t>
            </a:r>
            <a:r>
              <a:rPr lang="en-US" sz="1750" dirty="0" err="1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MobileNet</a:t>
            </a: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).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52604" y="3565088"/>
            <a:ext cx="339328" cy="42422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937790" y="5314117"/>
            <a:ext cx="358556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Real-time Prediction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937790" y="5804535"/>
            <a:ext cx="3898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Perform live gesture prediction and speech generation.</a:t>
            </a:r>
            <a:endParaRPr lang="en-US" sz="17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64103" y="5790962"/>
            <a:ext cx="339328" cy="424220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1857256" y="53141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User Interface</a:t>
            </a:r>
            <a:endParaRPr lang="en-US" sz="2200" dirty="0"/>
          </a:p>
        </p:txBody>
      </p:sp>
      <p:sp>
        <p:nvSpPr>
          <p:cNvPr id="16" name="Text 8"/>
          <p:cNvSpPr/>
          <p:nvPr/>
        </p:nvSpPr>
        <p:spPr>
          <a:xfrm>
            <a:off x="793790" y="5804535"/>
            <a:ext cx="389870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Provide a UI with live webcam feed for interaction.</a:t>
            </a:r>
            <a:endParaRPr lang="en-US" sz="1750" dirty="0"/>
          </a:p>
        </p:txBody>
      </p:sp>
      <p:pic>
        <p:nvPicPr>
          <p:cNvPr id="17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8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38230" y="5402461"/>
            <a:ext cx="339328" cy="42422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CE70C9A-6CDE-ACB2-C975-2615E53D1891}"/>
              </a:ext>
            </a:extLst>
          </p:cNvPr>
          <p:cNvSpPr/>
          <p:nvPr/>
        </p:nvSpPr>
        <p:spPr>
          <a:xfrm>
            <a:off x="12667786" y="7716644"/>
            <a:ext cx="1940312" cy="4906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27190"/>
            <a:ext cx="4820007" cy="602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Model Training</a:t>
            </a:r>
            <a:endParaRPr lang="en-US" sz="37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7430" y="2315170"/>
            <a:ext cx="1614011" cy="111073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918823" y="2838688"/>
            <a:ext cx="271105" cy="3388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400"/>
              </a:lnSpc>
              <a:buNone/>
            </a:pPr>
            <a:r>
              <a:rPr lang="en-US" sz="21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1</a:t>
            </a:r>
            <a:endParaRPr lang="en-US" sz="2100" dirty="0"/>
          </a:p>
        </p:txBody>
      </p:sp>
      <p:sp>
        <p:nvSpPr>
          <p:cNvPr id="5" name="Text 2"/>
          <p:cNvSpPr/>
          <p:nvPr/>
        </p:nvSpPr>
        <p:spPr>
          <a:xfrm>
            <a:off x="5054203" y="2507933"/>
            <a:ext cx="240994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Accuracy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5054203" y="2924770"/>
            <a:ext cx="4415195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Achieved over 95% accuracy for static ASL letters.</a:t>
            </a:r>
            <a:endParaRPr lang="en-US" sz="1500" dirty="0"/>
          </a:p>
        </p:txBody>
      </p:sp>
      <p:sp>
        <p:nvSpPr>
          <p:cNvPr id="7" name="Shape 4"/>
          <p:cNvSpPr/>
          <p:nvPr/>
        </p:nvSpPr>
        <p:spPr>
          <a:xfrm>
            <a:off x="4909542" y="3440430"/>
            <a:ext cx="8878967" cy="11430"/>
          </a:xfrm>
          <a:prstGeom prst="roundRect">
            <a:avLst>
              <a:gd name="adj" fmla="val 708465"/>
            </a:avLst>
          </a:prstGeom>
          <a:solidFill>
            <a:srgbClr val="BCDBD4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0424" y="3474006"/>
            <a:ext cx="3228022" cy="1110734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918823" y="3859887"/>
            <a:ext cx="271105" cy="3388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400"/>
              </a:lnSpc>
              <a:buNone/>
            </a:pPr>
            <a:r>
              <a:rPr lang="en-US" sz="21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2</a:t>
            </a:r>
            <a:endParaRPr lang="en-US" sz="2100" dirty="0"/>
          </a:p>
        </p:txBody>
      </p:sp>
      <p:sp>
        <p:nvSpPr>
          <p:cNvPr id="10" name="Text 6"/>
          <p:cNvSpPr/>
          <p:nvPr/>
        </p:nvSpPr>
        <p:spPr>
          <a:xfrm>
            <a:off x="5861209" y="3666768"/>
            <a:ext cx="240994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Model</a:t>
            </a:r>
            <a:endParaRPr lang="en-US" sz="1850" dirty="0"/>
          </a:p>
        </p:txBody>
      </p:sp>
      <p:sp>
        <p:nvSpPr>
          <p:cNvPr id="11" name="Text 7"/>
          <p:cNvSpPr/>
          <p:nvPr/>
        </p:nvSpPr>
        <p:spPr>
          <a:xfrm>
            <a:off x="5861209" y="4083606"/>
            <a:ext cx="5282803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Utilized transfer learning with MobileNet and Dense layers.</a:t>
            </a:r>
            <a:endParaRPr lang="en-US" sz="1500" dirty="0"/>
          </a:p>
        </p:txBody>
      </p:sp>
      <p:sp>
        <p:nvSpPr>
          <p:cNvPr id="12" name="Shape 8"/>
          <p:cNvSpPr/>
          <p:nvPr/>
        </p:nvSpPr>
        <p:spPr>
          <a:xfrm>
            <a:off x="5716548" y="4599265"/>
            <a:ext cx="8071961" cy="11430"/>
          </a:xfrm>
          <a:prstGeom prst="roundRect">
            <a:avLst>
              <a:gd name="adj" fmla="val 708465"/>
            </a:avLst>
          </a:prstGeom>
          <a:solidFill>
            <a:srgbClr val="BCDBD4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3418" y="4632841"/>
            <a:ext cx="4842034" cy="1110734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918823" y="5018723"/>
            <a:ext cx="271105" cy="3388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400"/>
              </a:lnSpc>
              <a:buNone/>
            </a:pPr>
            <a:r>
              <a:rPr lang="en-US" sz="21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3</a:t>
            </a:r>
            <a:endParaRPr lang="en-US" sz="2100" dirty="0"/>
          </a:p>
        </p:txBody>
      </p:sp>
      <p:sp>
        <p:nvSpPr>
          <p:cNvPr id="15" name="Text 10"/>
          <p:cNvSpPr/>
          <p:nvPr/>
        </p:nvSpPr>
        <p:spPr>
          <a:xfrm>
            <a:off x="6668214" y="4825603"/>
            <a:ext cx="240994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Preprocessing</a:t>
            </a:r>
            <a:endParaRPr lang="en-US" sz="1850" dirty="0"/>
          </a:p>
        </p:txBody>
      </p:sp>
      <p:sp>
        <p:nvSpPr>
          <p:cNvPr id="16" name="Text 11"/>
          <p:cNvSpPr/>
          <p:nvPr/>
        </p:nvSpPr>
        <p:spPr>
          <a:xfrm>
            <a:off x="6668214" y="5242441"/>
            <a:ext cx="5855732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Input data was preprocessed through resizing and normalization.</a:t>
            </a:r>
            <a:endParaRPr lang="en-US" sz="1500" dirty="0"/>
          </a:p>
        </p:txBody>
      </p:sp>
      <p:sp>
        <p:nvSpPr>
          <p:cNvPr id="17" name="Shape 12"/>
          <p:cNvSpPr/>
          <p:nvPr/>
        </p:nvSpPr>
        <p:spPr>
          <a:xfrm>
            <a:off x="6523553" y="5758101"/>
            <a:ext cx="7264956" cy="11430"/>
          </a:xfrm>
          <a:prstGeom prst="roundRect">
            <a:avLst>
              <a:gd name="adj" fmla="val 708465"/>
            </a:avLst>
          </a:prstGeom>
          <a:solidFill>
            <a:srgbClr val="BCDBD4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6294" y="5791676"/>
            <a:ext cx="6456164" cy="1110734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3918704" y="6177558"/>
            <a:ext cx="271105" cy="3388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400"/>
              </a:lnSpc>
              <a:buNone/>
            </a:pPr>
            <a:r>
              <a:rPr lang="en-US" sz="21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4</a:t>
            </a:r>
            <a:endParaRPr lang="en-US" sz="2100" dirty="0"/>
          </a:p>
        </p:txBody>
      </p:sp>
      <p:sp>
        <p:nvSpPr>
          <p:cNvPr id="20" name="Text 14"/>
          <p:cNvSpPr/>
          <p:nvPr/>
        </p:nvSpPr>
        <p:spPr>
          <a:xfrm>
            <a:off x="7475220" y="5984438"/>
            <a:ext cx="240994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Input Data</a:t>
            </a:r>
            <a:endParaRPr lang="en-US" sz="1850" dirty="0"/>
          </a:p>
        </p:txBody>
      </p:sp>
      <p:sp>
        <p:nvSpPr>
          <p:cNvPr id="21" name="Text 15"/>
          <p:cNvSpPr/>
          <p:nvPr/>
        </p:nvSpPr>
        <p:spPr>
          <a:xfrm>
            <a:off x="7475220" y="6401276"/>
            <a:ext cx="3741182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Trained with ASL static alphabet gestures.</a:t>
            </a:r>
            <a:endParaRPr lang="en-US" sz="150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F4DC91D-C342-985D-93A3-F697E55FA4AB}"/>
              </a:ext>
            </a:extLst>
          </p:cNvPr>
          <p:cNvSpPr/>
          <p:nvPr/>
        </p:nvSpPr>
        <p:spPr>
          <a:xfrm>
            <a:off x="12667786" y="7716644"/>
            <a:ext cx="1940312" cy="4906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23053"/>
            <a:ext cx="1071979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Real-Time Prediction Interface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79880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Framework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37995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Built using Flask and JavaScript for seamless interaction.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379880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Features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99521" y="437995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Live webcam feed for gesture input.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99521" y="482215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Predicts letters with confidence scores.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99521" y="526434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Buttons for "Add", "Space", "Clear", "Speak", "Quit".</a:t>
            </a:r>
            <a:endParaRPr lang="en-US" sz="175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BED4431-106D-DCC0-D90F-C75FA33372A8}"/>
              </a:ext>
            </a:extLst>
          </p:cNvPr>
          <p:cNvSpPr/>
          <p:nvPr/>
        </p:nvSpPr>
        <p:spPr>
          <a:xfrm>
            <a:off x="12667786" y="7716644"/>
            <a:ext cx="1940312" cy="4906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280190" y="713303"/>
            <a:ext cx="7556421" cy="13468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Results and Evaluation</a:t>
            </a:r>
            <a:endParaRPr lang="en-US" sz="4200" dirty="0"/>
          </a:p>
        </p:txBody>
      </p:sp>
      <p:sp>
        <p:nvSpPr>
          <p:cNvPr id="4" name="Text 1"/>
          <p:cNvSpPr/>
          <p:nvPr/>
        </p:nvSpPr>
        <p:spPr>
          <a:xfrm>
            <a:off x="6280190" y="2490907"/>
            <a:ext cx="3616643" cy="7110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55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95%+</a:t>
            </a:r>
            <a:endParaRPr lang="en-US" sz="5550" dirty="0"/>
          </a:p>
        </p:txBody>
      </p:sp>
      <p:sp>
        <p:nvSpPr>
          <p:cNvPr id="5" name="Text 2"/>
          <p:cNvSpPr/>
          <p:nvPr/>
        </p:nvSpPr>
        <p:spPr>
          <a:xfrm>
            <a:off x="6741676" y="3471148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Accuracy</a:t>
            </a: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6280190" y="3936921"/>
            <a:ext cx="3616643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6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High classification accuracy in varied conditions.</a:t>
            </a:r>
            <a:endParaRPr lang="en-US" sz="1650" dirty="0"/>
          </a:p>
        </p:txBody>
      </p:sp>
      <p:sp>
        <p:nvSpPr>
          <p:cNvPr id="7" name="Text 4"/>
          <p:cNvSpPr/>
          <p:nvPr/>
        </p:nvSpPr>
        <p:spPr>
          <a:xfrm>
            <a:off x="10219968" y="2490907"/>
            <a:ext cx="3616643" cy="7110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55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&lt;100ms</a:t>
            </a:r>
            <a:endParaRPr lang="en-US" sz="5550" dirty="0"/>
          </a:p>
        </p:txBody>
      </p:sp>
      <p:sp>
        <p:nvSpPr>
          <p:cNvPr id="8" name="Text 5"/>
          <p:cNvSpPr/>
          <p:nvPr/>
        </p:nvSpPr>
        <p:spPr>
          <a:xfrm>
            <a:off x="10681454" y="3471148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Response Time</a:t>
            </a:r>
            <a:endParaRPr lang="en-US" sz="2100" dirty="0"/>
          </a:p>
        </p:txBody>
      </p:sp>
      <p:sp>
        <p:nvSpPr>
          <p:cNvPr id="9" name="Text 6"/>
          <p:cNvSpPr/>
          <p:nvPr/>
        </p:nvSpPr>
        <p:spPr>
          <a:xfrm>
            <a:off x="10219968" y="3936921"/>
            <a:ext cx="3616643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6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Fast response time for real-time interaction.</a:t>
            </a:r>
            <a:endParaRPr lang="en-US" sz="1650" dirty="0"/>
          </a:p>
        </p:txBody>
      </p:sp>
      <p:sp>
        <p:nvSpPr>
          <p:cNvPr id="10" name="Text 7"/>
          <p:cNvSpPr/>
          <p:nvPr/>
        </p:nvSpPr>
        <p:spPr>
          <a:xfrm>
            <a:off x="8250079" y="5380553"/>
            <a:ext cx="3616643" cy="7110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55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0</a:t>
            </a:r>
            <a:endParaRPr lang="en-US" sz="5550" dirty="0"/>
          </a:p>
        </p:txBody>
      </p:sp>
      <p:sp>
        <p:nvSpPr>
          <p:cNvPr id="11" name="Text 8"/>
          <p:cNvSpPr/>
          <p:nvPr/>
        </p:nvSpPr>
        <p:spPr>
          <a:xfrm>
            <a:off x="8711565" y="6360795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GPU Usage</a:t>
            </a:r>
            <a:endParaRPr lang="en-US" sz="2100" dirty="0"/>
          </a:p>
        </p:txBody>
      </p:sp>
      <p:sp>
        <p:nvSpPr>
          <p:cNvPr id="12" name="Text 9"/>
          <p:cNvSpPr/>
          <p:nvPr/>
        </p:nvSpPr>
        <p:spPr>
          <a:xfrm>
            <a:off x="8250079" y="6826568"/>
            <a:ext cx="3616643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6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Smooth performance without requiring a GPU.</a:t>
            </a:r>
            <a:endParaRPr lang="en-US" sz="165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A9F78C7-09F0-829A-814B-CD6127032641}"/>
              </a:ext>
            </a:extLst>
          </p:cNvPr>
          <p:cNvSpPr/>
          <p:nvPr/>
        </p:nvSpPr>
        <p:spPr>
          <a:xfrm>
            <a:off x="12656635" y="7705493"/>
            <a:ext cx="1940312" cy="4906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7A2A8EB-6B81-7CA1-FBDF-E8E6028D4A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077462" cy="669738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723</TotalTime>
  <Words>503</Words>
  <Application>Microsoft Office PowerPoint</Application>
  <PresentationFormat>Custom</PresentationFormat>
  <Paragraphs>98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Unbounded Bold</vt:lpstr>
      <vt:lpstr>Open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SURAJ CHAUHAN</cp:lastModifiedBy>
  <cp:revision>5</cp:revision>
  <dcterms:created xsi:type="dcterms:W3CDTF">2025-06-03T15:22:00Z</dcterms:created>
  <dcterms:modified xsi:type="dcterms:W3CDTF">2025-06-04T03:26:04Z</dcterms:modified>
</cp:coreProperties>
</file>